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E73D-01C7-44F2-801A-9BDF9E32F121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B6F6-B160-4964-8BAE-073D0137243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48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E73D-01C7-44F2-801A-9BDF9E32F121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B6F6-B160-4964-8BAE-073D01372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42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E73D-01C7-44F2-801A-9BDF9E32F121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B6F6-B160-4964-8BAE-073D01372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7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E73D-01C7-44F2-801A-9BDF9E32F121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B6F6-B160-4964-8BAE-073D01372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85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E73D-01C7-44F2-801A-9BDF9E32F121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B6F6-B160-4964-8BAE-073D0137243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352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E73D-01C7-44F2-801A-9BDF9E32F121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B6F6-B160-4964-8BAE-073D01372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6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E73D-01C7-44F2-801A-9BDF9E32F121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B6F6-B160-4964-8BAE-073D01372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5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E73D-01C7-44F2-801A-9BDF9E32F121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B6F6-B160-4964-8BAE-073D01372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97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E73D-01C7-44F2-801A-9BDF9E32F121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B6F6-B160-4964-8BAE-073D01372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07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FDAE73D-01C7-44F2-801A-9BDF9E32F121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69DB6F6-B160-4964-8BAE-073D01372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E73D-01C7-44F2-801A-9BDF9E32F121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DB6F6-B160-4964-8BAE-073D01372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9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FDAE73D-01C7-44F2-801A-9BDF9E32F121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69DB6F6-B160-4964-8BAE-073D0137243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66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Good Engine Prediction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Name-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bharath</a:t>
            </a:r>
            <a:r>
              <a:rPr lang="en-US" dirty="0" smtClean="0"/>
              <a:t> </a:t>
            </a:r>
            <a:r>
              <a:rPr lang="en-US" dirty="0" err="1" smtClean="0"/>
              <a:t>dhanekula</a:t>
            </a:r>
            <a:endParaRPr lang="en-US" dirty="0" smtClean="0"/>
          </a:p>
          <a:p>
            <a:r>
              <a:rPr lang="en-US" dirty="0" smtClean="0"/>
              <a:t>Id-1568, B-34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6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112" y="1859911"/>
            <a:ext cx="4597220" cy="402272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100548" y="1859910"/>
            <a:ext cx="505513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584" y="1969093"/>
            <a:ext cx="5134601" cy="402272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209731" y="1969094"/>
            <a:ext cx="4945949" cy="402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5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55445"/>
            <a:ext cx="5132175" cy="402272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591869" y="1955444"/>
            <a:ext cx="433998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7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923" y="1914502"/>
            <a:ext cx="5281684" cy="402272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441744" y="2019869"/>
            <a:ext cx="4967784" cy="391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ering_Val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6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stA_Test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0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Importance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908" y="1887486"/>
            <a:ext cx="942514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6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Logistic Regression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Naïve </a:t>
            </a:r>
            <a:r>
              <a:rPr lang="en-US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Baise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Decision Trees- C.50, CART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Random Forest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Ada Boost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Gradient Boosting Method(GBM)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XG Boost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SVM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K-fold cross validation with all ML Algorithms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MLP(python)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CNN(Python)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2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927" y="1846263"/>
            <a:ext cx="6888471" cy="4022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27091" y="3857625"/>
            <a:ext cx="21712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AUC-91.31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789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central imputation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With </a:t>
            </a:r>
            <a:r>
              <a:rPr lang="en-US" dirty="0" err="1" smtClean="0"/>
              <a:t>Knn</a:t>
            </a:r>
            <a:r>
              <a:rPr lang="en-US" dirty="0" smtClean="0"/>
              <a:t> Imputation</a:t>
            </a:r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559334"/>
              </p:ext>
            </p:extLst>
          </p:nvPr>
        </p:nvGraphicFramePr>
        <p:xfrm>
          <a:off x="2256786" y="2404773"/>
          <a:ext cx="5937250" cy="8828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3995"/>
                <a:gridCol w="1483995"/>
                <a:gridCol w="1484630"/>
                <a:gridCol w="148463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Logistic Regression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Specificity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Sensitivity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Train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86.15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86.07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86.23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Validation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87.32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87.34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87.30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469897"/>
              </p:ext>
            </p:extLst>
          </p:nvPr>
        </p:nvGraphicFramePr>
        <p:xfrm>
          <a:off x="2147604" y="4479233"/>
          <a:ext cx="5937250" cy="8828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3995"/>
                <a:gridCol w="1483995"/>
                <a:gridCol w="1484630"/>
                <a:gridCol w="148463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Logistic Regression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Specificity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Sensitivity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Train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86.74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79.91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93.16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Validation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86.68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81.00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92.01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38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Problem Statement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Data Understanding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Data Arrangement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Data Preprocessing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Data Visualization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Model Building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7047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3357946"/>
              </p:ext>
            </p:extLst>
          </p:nvPr>
        </p:nvGraphicFramePr>
        <p:xfrm>
          <a:off x="2906972" y="2634018"/>
          <a:ext cx="6187816" cy="14316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6623"/>
                <a:gridCol w="1546623"/>
                <a:gridCol w="1547285"/>
                <a:gridCol w="1547285"/>
              </a:tblGrid>
              <a:tr h="715848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Naïve Baise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Specificity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Sensitivity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15848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Validation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87.32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87.34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87.30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168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3414000"/>
              </p:ext>
            </p:extLst>
          </p:nvPr>
        </p:nvGraphicFramePr>
        <p:xfrm>
          <a:off x="1683580" y="2224585"/>
          <a:ext cx="5937250" cy="12965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3995"/>
                <a:gridCol w="1483995"/>
                <a:gridCol w="1484630"/>
                <a:gridCol w="1484630"/>
              </a:tblGrid>
              <a:tr h="736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C.50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Specificity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Sensitivity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602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Test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86.79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86.77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86.81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301784"/>
              </p:ext>
            </p:extLst>
          </p:nvPr>
        </p:nvGraphicFramePr>
        <p:xfrm>
          <a:off x="1724523" y="4230807"/>
          <a:ext cx="5937250" cy="13784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3995"/>
                <a:gridCol w="1483995"/>
                <a:gridCol w="1484630"/>
                <a:gridCol w="1484630"/>
              </a:tblGrid>
              <a:tr h="4594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CART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Specificity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Sensitivity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594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Train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85.7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85.30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86.08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594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Validation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87.32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87.56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87.10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70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8597440"/>
              </p:ext>
            </p:extLst>
          </p:nvPr>
        </p:nvGraphicFramePr>
        <p:xfrm>
          <a:off x="2993765" y="2906971"/>
          <a:ext cx="5937250" cy="14330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3995"/>
                <a:gridCol w="1483995"/>
                <a:gridCol w="1484630"/>
                <a:gridCol w="1484630"/>
              </a:tblGrid>
              <a:tr h="7165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Random Forest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Specificity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Sensitivity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165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Validation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87.74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83.41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91.8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07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 Boosting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8253553"/>
              </p:ext>
            </p:extLst>
          </p:nvPr>
        </p:nvGraphicFramePr>
        <p:xfrm>
          <a:off x="3157538" y="2661312"/>
          <a:ext cx="5937250" cy="14044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3995"/>
                <a:gridCol w="1483995"/>
                <a:gridCol w="1484630"/>
                <a:gridCol w="1484630"/>
              </a:tblGrid>
              <a:tr h="7022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Ada Boosting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Specificity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Sensitivity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022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Validation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87.74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90.14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85.77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26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GBM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 Imputation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945065"/>
              </p:ext>
            </p:extLst>
          </p:nvPr>
        </p:nvGraphicFramePr>
        <p:xfrm>
          <a:off x="2570684" y="3207224"/>
          <a:ext cx="6546020" cy="10918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6155"/>
                <a:gridCol w="1636155"/>
                <a:gridCol w="1636855"/>
                <a:gridCol w="1636855"/>
              </a:tblGrid>
              <a:tr h="5459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GBM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Accuracy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Specificity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Sensitivity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459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Validation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86.36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90.02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83.55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91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XG 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Central Imputation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 </a:t>
            </a:r>
            <a:r>
              <a:rPr lang="en-US" dirty="0" err="1" smtClean="0"/>
              <a:t>knn</a:t>
            </a:r>
            <a:r>
              <a:rPr lang="en-US" dirty="0" smtClean="0"/>
              <a:t> Imputation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052433"/>
              </p:ext>
            </p:extLst>
          </p:nvPr>
        </p:nvGraphicFramePr>
        <p:xfrm>
          <a:off x="1097278" y="2441987"/>
          <a:ext cx="6736536" cy="11473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3774"/>
                <a:gridCol w="1683774"/>
                <a:gridCol w="1684494"/>
                <a:gridCol w="1684494"/>
              </a:tblGrid>
              <a:tr h="5736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XGB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Specificity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Sensitivity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736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Validation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87.74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87.67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87.80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08866"/>
              </p:ext>
            </p:extLst>
          </p:nvPr>
        </p:nvGraphicFramePr>
        <p:xfrm>
          <a:off x="1097280" y="4652925"/>
          <a:ext cx="6586410" cy="1352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6250"/>
                <a:gridCol w="1646250"/>
                <a:gridCol w="1646955"/>
                <a:gridCol w="1646955"/>
              </a:tblGrid>
              <a:tr h="6760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XGB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Specificity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Sensitivity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760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Validation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88.16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88.79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87.60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9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Central Imputation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 </a:t>
            </a:r>
            <a:r>
              <a:rPr lang="en-US" dirty="0" err="1" smtClean="0"/>
              <a:t>Knn</a:t>
            </a:r>
            <a:r>
              <a:rPr lang="en-US" dirty="0" smtClean="0"/>
              <a:t> Imputation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465725"/>
              </p:ext>
            </p:extLst>
          </p:nvPr>
        </p:nvGraphicFramePr>
        <p:xfrm>
          <a:off x="1097280" y="2368788"/>
          <a:ext cx="6463580" cy="10840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5549"/>
                <a:gridCol w="1615549"/>
                <a:gridCol w="1616241"/>
                <a:gridCol w="1616241"/>
              </a:tblGrid>
              <a:tr h="3613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SVM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Specificity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Sensitivity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613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Train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86.43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85.91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86.91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613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Validation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87.84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87.53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88.14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924200"/>
              </p:ext>
            </p:extLst>
          </p:nvPr>
        </p:nvGraphicFramePr>
        <p:xfrm>
          <a:off x="1097280" y="4443249"/>
          <a:ext cx="6600056" cy="13297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9661"/>
                <a:gridCol w="1649661"/>
                <a:gridCol w="1650367"/>
                <a:gridCol w="1650367"/>
              </a:tblGrid>
              <a:tr h="4432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SVM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Specificity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Sensitivity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32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Train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87.01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87.32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86.74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32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Validation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88.37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88.67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88.10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33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K-fold cross validation with ML </a:t>
            </a:r>
            <a:r>
              <a:rPr lang="en-US" b="1" dirty="0" smtClean="0"/>
              <a:t>Algorithms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710" y="1914502"/>
            <a:ext cx="631891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3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MLP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10 fold cross 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20 epochs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Batch size-64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4 Hidden 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Activation functions- </a:t>
            </a:r>
            <a:r>
              <a:rPr lang="en-US" sz="2800" dirty="0" err="1" smtClean="0"/>
              <a:t>ReLu</a:t>
            </a:r>
            <a:endParaRPr lang="en-U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Result-</a:t>
            </a:r>
            <a:r>
              <a:rPr lang="en-US" sz="2800" dirty="0"/>
              <a:t>86.47 % accuracy.</a:t>
            </a: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CNN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5 fold cross 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20 epochs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Batch size-128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4 hidden Layers with 64 filters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Activation functions-</a:t>
            </a:r>
            <a:r>
              <a:rPr lang="en-US" sz="2800" dirty="0" err="1" smtClean="0"/>
              <a:t>ReLu</a:t>
            </a:r>
            <a:endParaRPr lang="en-U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Result-87.17% accuracy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0886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SVM </a:t>
            </a:r>
            <a:r>
              <a:rPr lang="en-US" sz="2400" dirty="0"/>
              <a:t>model produced the best result with an accuracy of 88.37% with a balanced specificity and sensitivity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45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To predict whether an engine is likely to pass the manufacturing test.</a:t>
            </a:r>
          </a:p>
          <a:p>
            <a:endParaRPr lang="en-US" sz="2400" dirty="0"/>
          </a:p>
          <a:p>
            <a:r>
              <a:rPr lang="en-US" sz="2400" dirty="0" smtClean="0"/>
              <a:t>So, How it is done ?</a:t>
            </a:r>
          </a:p>
          <a:p>
            <a:endParaRPr lang="en-US" sz="2400" dirty="0"/>
          </a:p>
          <a:p>
            <a:r>
              <a:rPr lang="en-US" sz="2400" dirty="0" smtClean="0"/>
              <a:t>Finding the relation b/w attributes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12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61191" y="2967335"/>
            <a:ext cx="30696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  <a:endParaRPr lang="en-US" sz="5400" b="0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446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400" dirty="0" smtClean="0"/>
              <a:t>Files-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Train, </a:t>
            </a:r>
            <a:r>
              <a:rPr lang="en-US" sz="2400" dirty="0" err="1" smtClean="0"/>
              <a:t>Additional_Train</a:t>
            </a:r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Test, </a:t>
            </a:r>
            <a:r>
              <a:rPr lang="en-US" sz="2400" dirty="0" err="1" smtClean="0"/>
              <a:t>Additional_Test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Train dimensions- 3157x22</a:t>
            </a:r>
          </a:p>
          <a:p>
            <a:pPr marL="0" indent="0">
              <a:buNone/>
            </a:pPr>
            <a:r>
              <a:rPr lang="en-US" sz="2400" dirty="0" smtClean="0"/>
              <a:t>Test dimentions-1054x21</a:t>
            </a:r>
          </a:p>
        </p:txBody>
      </p:sp>
    </p:spTree>
    <p:extLst>
      <p:ext uri="{BB962C8B-B14F-4D97-AF65-F5344CB8AC3E}">
        <p14:creationId xmlns:p14="http://schemas.microsoft.com/office/powerpoint/2010/main" val="190236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sz="2400" b="1" dirty="0" smtClean="0"/>
              <a:t>Attributes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Cylinders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material grade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Lubrication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Valve Type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Bearing Vendor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Fuel Type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Compression ratio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 arrangement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Cylinder arrangement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Turbocharger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Varaible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Valve Timing (VVT)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Cylinder deactivation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Direct injection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 bearing type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displacement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piston type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Max. Torque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Peak Power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Crankshaft Design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Liner Design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5070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Arrangement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Why?</a:t>
            </a:r>
          </a:p>
          <a:p>
            <a:r>
              <a:rPr lang="en-US" sz="2400" dirty="0" smtClean="0"/>
              <a:t>No data lose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868798" y="2025639"/>
            <a:ext cx="20176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719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Prepocessing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3160 NA values,</a:t>
            </a:r>
          </a:p>
          <a:p>
            <a:r>
              <a:rPr lang="en-US" sz="2400" dirty="0" smtClean="0"/>
              <a:t>158 each </a:t>
            </a:r>
            <a:r>
              <a:rPr lang="en-US" sz="2400" dirty="0" err="1" smtClean="0"/>
              <a:t>coloumn</a:t>
            </a:r>
            <a:endParaRPr lang="en-US" sz="2400" dirty="0" smtClean="0"/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Central imputation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Knn</a:t>
            </a:r>
            <a:r>
              <a:rPr lang="en-US" sz="2400" dirty="0" smtClean="0"/>
              <a:t> imputation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347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pic>
        <p:nvPicPr>
          <p:cNvPr id="4" name="Content Placeholder 3" descr="C:\Users\Sai\Desktop\Insofe\exams\PHD\Visualizations\Target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852" y="2402006"/>
            <a:ext cx="6828922" cy="3466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8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668" y="1941798"/>
            <a:ext cx="5499825" cy="402272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544902" y="1941798"/>
            <a:ext cx="483425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0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88</TotalTime>
  <Words>407</Words>
  <Application>Microsoft Office PowerPoint</Application>
  <PresentationFormat>Widescreen</PresentationFormat>
  <Paragraphs>242</Paragraphs>
  <Slides>30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Symbol</vt:lpstr>
      <vt:lpstr>Times New Roman</vt:lpstr>
      <vt:lpstr>Retrospect</vt:lpstr>
      <vt:lpstr>Good Engine Prediction</vt:lpstr>
      <vt:lpstr>Agenda</vt:lpstr>
      <vt:lpstr>Problem Statement</vt:lpstr>
      <vt:lpstr>Data Understanding</vt:lpstr>
      <vt:lpstr>Data Understanding</vt:lpstr>
      <vt:lpstr>Data Arrangement</vt:lpstr>
      <vt:lpstr>Data Prepocessing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PowerPoint Presentation</vt:lpstr>
      <vt:lpstr>PowerPoint Presentation</vt:lpstr>
      <vt:lpstr>Variable Importance</vt:lpstr>
      <vt:lpstr>Model Building</vt:lpstr>
      <vt:lpstr>Logistic Regression</vt:lpstr>
      <vt:lpstr>Logistic regression</vt:lpstr>
      <vt:lpstr>Naïve Bayes</vt:lpstr>
      <vt:lpstr>Decision Trees</vt:lpstr>
      <vt:lpstr>Random Forest</vt:lpstr>
      <vt:lpstr>Ada Boosting</vt:lpstr>
      <vt:lpstr>GBM</vt:lpstr>
      <vt:lpstr>XG Boost</vt:lpstr>
      <vt:lpstr>SVM</vt:lpstr>
      <vt:lpstr>K-fold cross validation with ML Algorithms</vt:lpstr>
      <vt:lpstr>Neural Networks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Good Engine Prediction</dc:title>
  <dc:creator>Sai</dc:creator>
  <cp:lastModifiedBy>Sai</cp:lastModifiedBy>
  <cp:revision>20</cp:revision>
  <dcterms:created xsi:type="dcterms:W3CDTF">2018-03-16T13:12:51Z</dcterms:created>
  <dcterms:modified xsi:type="dcterms:W3CDTF">2018-03-16T14:41:14Z</dcterms:modified>
</cp:coreProperties>
</file>